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5" r:id="rId3"/>
    <p:sldId id="276" r:id="rId4"/>
    <p:sldId id="278" r:id="rId5"/>
    <p:sldId id="257" r:id="rId6"/>
    <p:sldId id="277" r:id="rId7"/>
    <p:sldId id="264" r:id="rId8"/>
    <p:sldId id="284" r:id="rId9"/>
    <p:sldId id="289" r:id="rId10"/>
    <p:sldId id="279" r:id="rId11"/>
    <p:sldId id="286" r:id="rId12"/>
    <p:sldId id="288" r:id="rId13"/>
    <p:sldId id="292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5781"/>
  </p:normalViewPr>
  <p:slideViewPr>
    <p:cSldViewPr snapToGrid="0">
      <p:cViewPr varScale="1">
        <p:scale>
          <a:sx n="107" d="100"/>
          <a:sy n="107" d="100"/>
        </p:scale>
        <p:origin x="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F0132-A31B-BB59-4DBC-D4AD239EB8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CDAF17-9D09-A744-68E9-F9842F8FA6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1B17BA-FB5F-6165-EAD0-270DF6DC1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9F07A-A528-4649-8E3E-6909F94E1C6E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2B4367-C08E-9426-3666-F4281831C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3EA58D-7A5D-BE61-2053-92CB10C09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A3C9B-1528-4440-9392-F25434F03F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733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C0086-796C-DF2F-8E85-FA7D6FC3A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205765-A85E-B58E-351D-AF84DC0506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ADEBC8-484A-02DB-58D7-234A5EBAE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9F07A-A528-4649-8E3E-6909F94E1C6E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C46AFD-7F82-4FAA-EEE7-7F8E2226C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F14BA8-5408-A679-AC7D-DBB084C48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A3C9B-1528-4440-9392-F25434F03F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202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625422-DEA9-98C4-D258-12A4EDCEDC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1C2C09-2EDD-BB63-0C58-0D82FFE8F8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C687D6-33A7-95C6-6AD4-1BB1A47CE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9F07A-A528-4649-8E3E-6909F94E1C6E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BF58AC-A77E-D74C-ED49-88DD31B04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58569F-5724-E58B-F873-9B3754943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A3C9B-1528-4440-9392-F25434F03F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876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3028E-1F0B-4128-3628-FF61D45B4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55CA51-D909-2D3D-A1D6-502478325D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F0B9B7-37CD-AEA7-D2C6-1E0957A39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9F07A-A528-4649-8E3E-6909F94E1C6E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9D5FD1-67F4-2166-2A0A-88CEFEA21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0095A5-FE70-AD87-4B1E-AB707AD7C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A3C9B-1528-4440-9392-F25434F03F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983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BEF23-A777-690E-C50E-44C2B57B9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E8832C-2C7E-FA40-4660-0C4B0DD568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9D473C-D3A0-7CD1-21DD-BF7041DBB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9F07A-A528-4649-8E3E-6909F94E1C6E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09FF57-7E5B-D6AC-F839-F696F54C6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ECC9AC-4429-8679-855E-0D4684959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A3C9B-1528-4440-9392-F25434F03F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28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02AB3-8D5C-467B-D137-987E327B3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73A7EF-8361-1F21-2304-D0BB7A4237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BCD346-6825-793A-91E5-834DA3A6D8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BCBFE9-50B0-8F25-F2B4-73463752B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9F07A-A528-4649-8E3E-6909F94E1C6E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B22D7D-6ECE-B882-146B-225096188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DE37E6-6978-B717-6700-44750541F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A3C9B-1528-4440-9392-F25434F03F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581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1F336-73C3-BF2A-9E7A-DBE3CDE9A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66C569-C57C-62B5-DA21-C2B17DBF9D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4E69FA-B894-5B74-6E3C-1432B3F7BE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FFE318-E759-309F-6C1F-8F7C343892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8114E0-3C6C-FB20-6A86-CDC29206FA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05DAB6F-1AA0-B325-314D-B17BD9DDD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9F07A-A528-4649-8E3E-6909F94E1C6E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53EE214-C7EC-25C9-9868-A73404E68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E882DC-E0A8-7F92-92CF-CB92DBD56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A3C9B-1528-4440-9392-F25434F03F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19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BF64A-4452-9B0D-D3A9-A222AF196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50CE9F-8D20-26C4-3DC0-C5CB34FA3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9F07A-A528-4649-8E3E-6909F94E1C6E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A55CD9-1A64-EBE1-2146-C19FB23D6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122393-9647-D884-94D4-060C454B6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A3C9B-1528-4440-9392-F25434F03F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596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9ED512-418C-7DD7-180A-2DFC91927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9F07A-A528-4649-8E3E-6909F94E1C6E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7A507A-FCDB-9F78-07EB-F8D4E3C69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7393A9-07B5-07C9-CDC6-7390F08D4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A3C9B-1528-4440-9392-F25434F03F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290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B5FEC-B7F8-C16F-43E5-B7FA71261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64C3F7-7A3B-EC9A-2433-A4924CECDF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D56020-150C-EEBE-5C1B-7F7EF332E1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AF242C-6A6B-1E90-EDBD-E02394A89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9F07A-A528-4649-8E3E-6909F94E1C6E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D73440-E48D-B4F1-5A59-8CCA77C9C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73FAE6-7572-329A-6C27-56BB7D7CB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A3C9B-1528-4440-9392-F25434F03F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994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59794-79D9-8ABD-033A-90773AC64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75CC15-2466-9BAF-2A59-2DB38C1873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DFFDA5-B071-08D9-55F9-639204B968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087136-01E4-55C7-18A5-1F3BAAA9C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9F07A-A528-4649-8E3E-6909F94E1C6E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35A0A4-C465-7144-E121-9F2B5713D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2C5889-B2A5-07AD-7ECE-640B76E63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A3C9B-1528-4440-9392-F25434F03F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523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4641CB-177D-A4ED-05F6-B11DF249F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21B7B0-1A51-41B5-BC04-5CE8034C61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B8DF69-5914-3A05-8DF7-38B3F2E882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99F07A-A528-4649-8E3E-6909F94E1C6E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47B923-AD81-D672-78D5-171C2FC60F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C7D297-BFA8-3231-DE4A-3CEC1C1143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3A3C9B-1528-4440-9392-F25434F03F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743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7C0C6-ECB6-E2DC-0ADD-35A4544DFA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6389"/>
            <a:ext cx="9144000" cy="2387600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Searching for Red Rings from Weak AGN with JWST </a:t>
            </a:r>
            <a:r>
              <a:rPr lang="en-US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NIRCam</a:t>
            </a:r>
            <a:endParaRPr lang="en-US" sz="4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DD0C91-1853-8387-A181-2FF4A30EDE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9307" y="2716528"/>
            <a:ext cx="9693386" cy="2534264"/>
          </a:xfrm>
        </p:spPr>
        <p:txBody>
          <a:bodyPr>
            <a:no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Jake Summers</a:t>
            </a:r>
          </a:p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Mentors: Dr.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Rogier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Windhorst &amp; Dr. Seth Cohen</a:t>
            </a:r>
          </a:p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School of Earth and Space Exploration, ASU</a:t>
            </a:r>
          </a:p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AZSGC Symposium, UA</a:t>
            </a:r>
          </a:p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April 20, 2024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CB3A3EC-4F96-338E-03A0-D55BA4F7A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564427"/>
            <a:ext cx="968968" cy="1293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ASA logo">
            <a:extLst>
              <a:ext uri="{FF2B5EF4-FFF2-40B4-BE49-F238E27FC236}">
                <a16:creationId xmlns:a16="http://schemas.microsoft.com/office/drawing/2014/main" id="{E76A79F7-1735-8918-0A70-DAA559B72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15588" y="5711270"/>
            <a:ext cx="2293460" cy="1146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9BCFE346-F387-F229-C18C-5E65F3D616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5676" y="5383332"/>
            <a:ext cx="2820648" cy="165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8500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1623BC8B-B8A4-0A95-E54E-476AD4A1CF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11290" cy="4070430"/>
          </a:xfrm>
          <a:prstGeom prst="rect">
            <a:avLst/>
          </a:prstGeom>
        </p:spPr>
      </p:pic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3BD53DD9-1B22-4F82-A4A0-1C236065FA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3371125"/>
            <a:ext cx="12192000" cy="4064000"/>
          </a:xfr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D7E0B570-D0C7-979E-6B02-7C968705F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564427"/>
            <a:ext cx="968968" cy="1293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85100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9114A-5776-11E1-0070-40F251C79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C93A760-9290-0E3F-4875-5CD217239F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1354" y="0"/>
            <a:ext cx="11449291" cy="6869575"/>
          </a:xfr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BB3E11BD-B19D-AF0D-87AD-9ECB599B3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564427"/>
            <a:ext cx="968968" cy="1293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55888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8D5FC-1DBF-8BF1-B34D-E79A038BB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38216D4-B7CA-BAF3-6614-5F5EDC10DA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0999" y="0"/>
            <a:ext cx="11430002" cy="6858001"/>
          </a:xfr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4BFB80BA-0B77-5F2F-C8ED-2EA661AB83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564427"/>
            <a:ext cx="968968" cy="1293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23415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F965CA-F0BA-3E99-AC15-EF94529D2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b="1" strike="sngStrike" dirty="0">
                <a:latin typeface="Calibri" panose="020F0502020204030204" pitchFamily="34" charset="0"/>
                <a:cs typeface="Calibri" panose="020F0502020204030204" pitchFamily="34" charset="0"/>
              </a:rPr>
              <a:t>Red Rings?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5EB15D-74BB-77F6-3BA9-8EAC75B85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6432052" cy="3320668"/>
          </a:xfrm>
        </p:spPr>
        <p:txBody>
          <a:bodyPr>
            <a:noAutofit/>
          </a:bodyPr>
          <a:lstStyle/>
          <a:p>
            <a:endParaRPr lang="en-US" sz="2400" dirty="0"/>
          </a:p>
          <a:p>
            <a:endParaRPr lang="en-US" sz="2400" dirty="0"/>
          </a:p>
        </p:txBody>
      </p:sp>
      <p:sp>
        <p:nvSpPr>
          <p:cNvPr id="64" name="Content Placeholder 8">
            <a:extLst>
              <a:ext uri="{FF2B5EF4-FFF2-40B4-BE49-F238E27FC236}">
                <a16:creationId xmlns:a16="http://schemas.microsoft.com/office/drawing/2014/main" id="{E6D6B505-7BFC-64EE-2771-CF9624541AFD}"/>
              </a:ext>
            </a:extLst>
          </p:cNvPr>
          <p:cNvSpPr txBox="1">
            <a:spLocks/>
          </p:cNvSpPr>
          <p:nvPr/>
        </p:nvSpPr>
        <p:spPr>
          <a:xfrm>
            <a:off x="640080" y="2872899"/>
            <a:ext cx="3747681" cy="33206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 </a:t>
            </a:r>
            <a:r>
              <a:rPr lang="en-US" b="1" i="1" dirty="0"/>
              <a:t>fit</a:t>
            </a:r>
            <a:r>
              <a:rPr lang="en-US" dirty="0"/>
              <a:t> images still appear to have red rings to a significant degree</a:t>
            </a:r>
          </a:p>
          <a:p>
            <a:r>
              <a:rPr lang="en-US" dirty="0"/>
              <a:t>Red rings are mostly just a color image effect</a:t>
            </a:r>
          </a:p>
          <a:p>
            <a:r>
              <a:rPr lang="en-US" dirty="0"/>
              <a:t>Some rings may be real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A3CEDE-68AB-BC15-BD32-DEB7CA8C16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5093" y="2665"/>
            <a:ext cx="7823859" cy="6855335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72094AE3-0D2D-5F4C-04E9-18B71DD1D2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564427"/>
            <a:ext cx="968968" cy="1293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83467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D4A2D-ADDF-CC39-2BE5-74CFE39FC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C77DD4-EC81-ECD4-D6B6-8EB659DA4A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56 red ring candidates found in two JWST fields so far</a:t>
            </a:r>
          </a:p>
          <a:p>
            <a:r>
              <a:rPr lang="en-US" dirty="0"/>
              <a:t>We fit the galaxies with a double-</a:t>
            </a:r>
            <a:r>
              <a:rPr lang="en-US" dirty="0" err="1"/>
              <a:t>Sersic</a:t>
            </a:r>
            <a:r>
              <a:rPr lang="en-US" dirty="0"/>
              <a:t> fit, and found that the fits themselves still exhibit red ring features in their color images</a:t>
            </a:r>
          </a:p>
          <a:p>
            <a:r>
              <a:rPr lang="en-US" dirty="0"/>
              <a:t>Fit galaxies exhibit interesting residuals, which could resemble spiral structure, bar structure, or actual dust rings from weak AGN</a:t>
            </a:r>
          </a:p>
          <a:p>
            <a:r>
              <a:rPr lang="en-US" dirty="0"/>
              <a:t>Perfect galaxy fitting may still be able to reveal </a:t>
            </a:r>
            <a:r>
              <a:rPr lang="en-US" i="1" dirty="0"/>
              <a:t>real</a:t>
            </a:r>
            <a:r>
              <a:rPr lang="en-US" dirty="0"/>
              <a:t> red rings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1F698A7-9E5A-E0B0-CE4D-6FBE462BFF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564427"/>
            <a:ext cx="968968" cy="1293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7748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B316A-9727-5C94-704C-963286EE7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28C3DF-C5AA-4AB6-9A2D-716AFB7A21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Dr. </a:t>
            </a:r>
            <a:r>
              <a:rPr lang="en-US" dirty="0" err="1"/>
              <a:t>Rogier</a:t>
            </a:r>
            <a:r>
              <a:rPr lang="en-US" dirty="0"/>
              <a:t> Windhorst</a:t>
            </a:r>
          </a:p>
          <a:p>
            <a:r>
              <a:rPr lang="en-US" dirty="0"/>
              <a:t>Dr. Seth Cohen, Dr. Timothy Carleton, Dr. Rolf Jansen, Dr. Patrick </a:t>
            </a:r>
            <a:r>
              <a:rPr lang="en-US" dirty="0" err="1"/>
              <a:t>Kamieneski</a:t>
            </a:r>
            <a:r>
              <a:rPr lang="en-US" dirty="0"/>
              <a:t>, Ralph Ortiz</a:t>
            </a:r>
          </a:p>
          <a:p>
            <a:r>
              <a:rPr lang="en-US" dirty="0"/>
              <a:t>The rest of the PEARLS team</a:t>
            </a:r>
          </a:p>
          <a:p>
            <a:r>
              <a:rPr lang="en-US" dirty="0"/>
              <a:t>ASU/NASA Space Grant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A47E80E-86A3-7053-D1DF-93F2925BA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564427"/>
            <a:ext cx="968968" cy="1293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2445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17D56-D0E9-CA98-ECBA-9BF4D496D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5691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Thank You!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61CC40-A92D-87A2-85ED-E00DB21805D4}"/>
              </a:ext>
            </a:extLst>
          </p:cNvPr>
          <p:cNvSpPr txBox="1"/>
          <p:nvPr/>
        </p:nvSpPr>
        <p:spPr>
          <a:xfrm>
            <a:off x="5052284" y="6488668"/>
            <a:ext cx="2087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jssumme1@asu.edu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616B9DD-82E6-25D8-2192-6B5C08CE5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564427"/>
            <a:ext cx="968968" cy="1293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33990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F965CA-F0BA-3E99-AC15-EF94529D2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Active Galactic Nuclei (AGN)</a:t>
            </a:r>
            <a:endParaRPr lang="en-US" sz="4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15EB15D-74BB-77F6-3BA9-8EAC75B856E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40080" y="2872899"/>
                <a:ext cx="5644973" cy="3320668"/>
              </a:xfrm>
            </p:spPr>
            <p:txBody>
              <a:bodyPr>
                <a:noAutofit/>
              </a:bodyPr>
              <a:lstStyle/>
              <a:p>
                <a:r>
                  <a:rPr lang="en-US" sz="2400" dirty="0"/>
                  <a:t>Stronger emitters than normal galaxies due to actively accreting central supermassive (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≳10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r>
                  <a:rPr lang="en-US" sz="2400" dirty="0"/>
                  <a:t>) black hole</a:t>
                </a:r>
              </a:p>
              <a:p>
                <a:r>
                  <a:rPr lang="en-US" sz="2400" dirty="0"/>
                  <a:t>Most powerful non-explosive objects in the universe</a:t>
                </a:r>
              </a:p>
              <a:p>
                <a:r>
                  <a:rPr lang="en-US" sz="2400" dirty="0"/>
                  <a:t>Rapid variability caused by compact emitting region</a:t>
                </a:r>
              </a:p>
              <a:p>
                <a:r>
                  <a:rPr lang="en-US" sz="2400" dirty="0"/>
                  <a:t>Emit over the entire electromagnetic spectrum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15EB15D-74BB-77F6-3BA9-8EAC75B856E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40080" y="2872899"/>
                <a:ext cx="5644973" cy="3320668"/>
              </a:xfrm>
              <a:blipFill>
                <a:blip r:embed="rId2"/>
                <a:stretch>
                  <a:fillRect l="-1573" t="-2290" b="-83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2">
            <a:extLst>
              <a:ext uri="{FF2B5EF4-FFF2-40B4-BE49-F238E27FC236}">
                <a16:creationId xmlns:a16="http://schemas.microsoft.com/office/drawing/2014/main" id="{7BB94D44-DA3E-F848-1877-AC14D608F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564427"/>
            <a:ext cx="968968" cy="1293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diagram of a galaxy&#10;&#10;Description automatically generated">
            <a:extLst>
              <a:ext uri="{FF2B5EF4-FFF2-40B4-BE49-F238E27FC236}">
                <a16:creationId xmlns:a16="http://schemas.microsoft.com/office/drawing/2014/main" id="{F278BD5C-A29B-E237-F170-F062AAD261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800" y="1123563"/>
            <a:ext cx="5791200" cy="46108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C2EE9E-48DA-9032-098F-DD073F7B8B14}"/>
              </a:ext>
            </a:extLst>
          </p:cNvPr>
          <p:cNvSpPr txBox="1"/>
          <p:nvPr/>
        </p:nvSpPr>
        <p:spPr>
          <a:xfrm>
            <a:off x="968968" y="6481823"/>
            <a:ext cx="44016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Credit: 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Padovani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2017 – “Active Galactic Nuclei: what’s in a name?”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BD512A-F1CC-1BE9-6BEF-03949AA442C1}"/>
              </a:ext>
            </a:extLst>
          </p:cNvPr>
          <p:cNvSpPr txBox="1"/>
          <p:nvPr/>
        </p:nvSpPr>
        <p:spPr>
          <a:xfrm>
            <a:off x="6400800" y="5719137"/>
            <a:ext cx="57912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Image Credit: https://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webbtelescope.org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/contents/articles/what-are-active-galactic-nuclei</a:t>
            </a:r>
          </a:p>
        </p:txBody>
      </p:sp>
    </p:spTree>
    <p:extLst>
      <p:ext uri="{BB962C8B-B14F-4D97-AF65-F5344CB8AC3E}">
        <p14:creationId xmlns:p14="http://schemas.microsoft.com/office/powerpoint/2010/main" val="9298257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F965CA-F0BA-3E99-AC15-EF94529D2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4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Circumgalactic</a:t>
            </a:r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 Medium (CGM)</a:t>
            </a:r>
            <a:endParaRPr lang="en-US" sz="4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5EB15D-74BB-77F6-3BA9-8EAC75B85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5644973" cy="3320668"/>
          </a:xfrm>
        </p:spPr>
        <p:txBody>
          <a:bodyPr>
            <a:noAutofit/>
          </a:bodyPr>
          <a:lstStyle/>
          <a:p>
            <a:r>
              <a:rPr lang="en-US" sz="2400" dirty="0"/>
              <a:t>CGM – Gaseous environment surrounding a galaxy</a:t>
            </a:r>
          </a:p>
          <a:p>
            <a:r>
              <a:rPr lang="en-US" sz="2400" dirty="0"/>
              <a:t>AGN feedback can release energy into the CGM via radiation from a central accretion disk (for quasar-like AGN) or bubbles and radio jets (for radio galaxies)</a:t>
            </a:r>
          </a:p>
          <a:p>
            <a:r>
              <a:rPr lang="en-US" sz="2400" dirty="0"/>
              <a:t>For </a:t>
            </a:r>
            <a:r>
              <a:rPr lang="en-US" sz="2400" dirty="0" err="1"/>
              <a:t>disky</a:t>
            </a:r>
            <a:r>
              <a:rPr lang="en-US" sz="2400" dirty="0"/>
              <a:t> galaxies, outflows are preferentially ejected biconically into the CGM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7BB94D44-DA3E-F848-1877-AC14D608F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564427"/>
            <a:ext cx="968968" cy="1293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58EEEBC-E7AD-5FF9-382A-645AB18FC815}"/>
              </a:ext>
            </a:extLst>
          </p:cNvPr>
          <p:cNvSpPr txBox="1"/>
          <p:nvPr/>
        </p:nvSpPr>
        <p:spPr>
          <a:xfrm>
            <a:off x="968968" y="6406878"/>
            <a:ext cx="4772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Credit: Yang 2023 – “Feedback-driven anisotropy in the 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circumgalactic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medium for quenching galaxies in the Simba simulations”</a:t>
            </a:r>
          </a:p>
        </p:txBody>
      </p:sp>
      <p:pic>
        <p:nvPicPr>
          <p:cNvPr id="9" name="Picture 8" descr="A colorful circle with a square in the center with Crust in the background&#10;&#10;Description automatically generated">
            <a:extLst>
              <a:ext uri="{FF2B5EF4-FFF2-40B4-BE49-F238E27FC236}">
                <a16:creationId xmlns:a16="http://schemas.microsoft.com/office/drawing/2014/main" id="{B33F1B75-3FF1-5FE0-9674-AB6394F90B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2676" y="0"/>
            <a:ext cx="3522971" cy="3511606"/>
          </a:xfrm>
          <a:prstGeom prst="rect">
            <a:avLst/>
          </a:prstGeom>
        </p:spPr>
      </p:pic>
      <p:pic>
        <p:nvPicPr>
          <p:cNvPr id="10" name="Picture 9" descr="A red circle with blue squares and black background&#10;&#10;Description automatically generated">
            <a:extLst>
              <a:ext uri="{FF2B5EF4-FFF2-40B4-BE49-F238E27FC236}">
                <a16:creationId xmlns:a16="http://schemas.microsoft.com/office/drawing/2014/main" id="{0FD242CE-C472-7BB9-1039-591E5CF1D0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61"/>
          <a:stretch/>
        </p:blipFill>
        <p:spPr>
          <a:xfrm>
            <a:off x="7769418" y="3429000"/>
            <a:ext cx="3522971" cy="3439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1854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F965CA-F0BA-3E99-AC15-EF94529D2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Red Rings?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5EB15D-74BB-77F6-3BA9-8EAC75B85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6432052" cy="3320668"/>
          </a:xfrm>
        </p:spPr>
        <p:txBody>
          <a:bodyPr>
            <a:noAutofit/>
          </a:bodyPr>
          <a:lstStyle/>
          <a:p>
            <a:endParaRPr lang="en-US" sz="2400" dirty="0"/>
          </a:p>
          <a:p>
            <a:endParaRPr lang="en-US" sz="2400" dirty="0"/>
          </a:p>
        </p:txBody>
      </p:sp>
      <p:sp>
        <p:nvSpPr>
          <p:cNvPr id="64" name="Content Placeholder 8">
            <a:extLst>
              <a:ext uri="{FF2B5EF4-FFF2-40B4-BE49-F238E27FC236}">
                <a16:creationId xmlns:a16="http://schemas.microsoft.com/office/drawing/2014/main" id="{E6D6B505-7BFC-64EE-2771-CF9624541AFD}"/>
              </a:ext>
            </a:extLst>
          </p:cNvPr>
          <p:cNvSpPr txBox="1">
            <a:spLocks/>
          </p:cNvSpPr>
          <p:nvPr/>
        </p:nvSpPr>
        <p:spPr>
          <a:xfrm>
            <a:off x="640080" y="2872899"/>
            <a:ext cx="3747681" cy="33206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Many objects appear to have a red ring surrounding their center</a:t>
            </a:r>
          </a:p>
          <a:p>
            <a:r>
              <a:rPr lang="en-US" dirty="0"/>
              <a:t>Color image effects</a:t>
            </a:r>
          </a:p>
          <a:p>
            <a:r>
              <a:rPr lang="en-US" dirty="0"/>
              <a:t>Spiral structure</a:t>
            </a:r>
          </a:p>
          <a:p>
            <a:r>
              <a:rPr lang="en-US" dirty="0"/>
              <a:t>AGN outflows?</a:t>
            </a: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26F90F6C-6EBF-8EF5-5428-4B6E15767E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5099" y="0"/>
            <a:ext cx="7826901" cy="6858000"/>
          </a:xfrm>
          <a:prstGeom prst="rect">
            <a:avLst/>
          </a:prstGeom>
        </p:spPr>
      </p:pic>
      <p:pic>
        <p:nvPicPr>
          <p:cNvPr id="74" name="Picture 2">
            <a:extLst>
              <a:ext uri="{FF2B5EF4-FFF2-40B4-BE49-F238E27FC236}">
                <a16:creationId xmlns:a16="http://schemas.microsoft.com/office/drawing/2014/main" id="{8EC4B5B6-24E7-455C-F9E7-ECBDE90D2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564427"/>
            <a:ext cx="968968" cy="1293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2456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F4B8B6-94A0-F59B-8495-2C9EBBB07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– Clio Galaxy Cluster</a:t>
            </a:r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CEADE94-5A15-FF48-050C-392B4AA832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Autofit/>
          </a:bodyPr>
          <a:lstStyle/>
          <a:p>
            <a:r>
              <a:rPr lang="en-US" dirty="0"/>
              <a:t>Redshift z=0.42</a:t>
            </a:r>
          </a:p>
          <a:p>
            <a:r>
              <a:rPr lang="en-US" dirty="0"/>
              <a:t>Found in the GAMA survey</a:t>
            </a:r>
          </a:p>
          <a:p>
            <a:r>
              <a:rPr lang="en-US" dirty="0"/>
              <a:t>JWST PEARLS </a:t>
            </a:r>
            <a:r>
              <a:rPr lang="en-US" dirty="0" err="1"/>
              <a:t>NIRCam</a:t>
            </a:r>
            <a:r>
              <a:rPr lang="en-US" dirty="0"/>
              <a:t> data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1CA56B9-8419-FF20-C61C-11C83558C2C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883670" y="-95679"/>
            <a:ext cx="7319906" cy="699998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747A214C-0228-89C7-6B74-44286C045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564427"/>
            <a:ext cx="968968" cy="1293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13365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F4B8B6-94A0-F59B-8495-2C9EBBB07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–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PLCK-G191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Protocluster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CEADE94-5A15-FF48-050C-392B4AA832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Autofit/>
          </a:bodyPr>
          <a:lstStyle/>
          <a:p>
            <a:r>
              <a:rPr lang="en-US" dirty="0"/>
              <a:t>Redshift z=2.55</a:t>
            </a:r>
          </a:p>
          <a:p>
            <a:r>
              <a:rPr lang="en-US" dirty="0"/>
              <a:t>Found in sample of Planck high-z sources</a:t>
            </a:r>
          </a:p>
          <a:p>
            <a:r>
              <a:rPr lang="en-US" dirty="0"/>
              <a:t>Very high star formation rate</a:t>
            </a:r>
          </a:p>
          <a:p>
            <a:r>
              <a:rPr lang="en-US" dirty="0"/>
              <a:t>JWST PEARLS </a:t>
            </a:r>
            <a:r>
              <a:rPr lang="en-US" dirty="0" err="1"/>
              <a:t>NIRCam</a:t>
            </a:r>
            <a:r>
              <a:rPr lang="en-US" dirty="0"/>
              <a:t> data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747A214C-0228-89C7-6B74-44286C045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564427"/>
            <a:ext cx="968968" cy="1293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5F1FE2B1-C435-830E-67FA-2CE0B08972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54"/>
          <a:stretch/>
        </p:blipFill>
        <p:spPr>
          <a:xfrm>
            <a:off x="5008682" y="0"/>
            <a:ext cx="7194893" cy="6898564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924793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F965CA-F0BA-3E99-AC15-EF94529D2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5725996" cy="1956841"/>
          </a:xfrm>
        </p:spPr>
        <p:txBody>
          <a:bodyPr anchor="b">
            <a:no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Methods – Source Detection, SED Fitting, &amp; Galaxy Fitting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5EB15D-74BB-77F6-3BA9-8EAC75B85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6200561" cy="3320668"/>
          </a:xfrm>
        </p:spPr>
        <p:txBody>
          <a:bodyPr>
            <a:noAutofit/>
          </a:bodyPr>
          <a:lstStyle/>
          <a:p>
            <a:r>
              <a:rPr lang="en-US" sz="2400" dirty="0"/>
              <a:t>Source detection done using </a:t>
            </a:r>
            <a:r>
              <a:rPr lang="en-US" sz="2400" dirty="0" err="1"/>
              <a:t>SourceExtractor</a:t>
            </a:r>
            <a:endParaRPr lang="en-US" sz="2400" dirty="0"/>
          </a:p>
          <a:p>
            <a:r>
              <a:rPr lang="en-US" sz="2400" dirty="0"/>
              <a:t>Fit spectral energy distributions with EAZY (Easy and Accurate </a:t>
            </a:r>
            <a:r>
              <a:rPr lang="en-US" sz="2400" dirty="0" err="1"/>
              <a:t>Zphot</a:t>
            </a:r>
            <a:r>
              <a:rPr lang="en-US" sz="2400" dirty="0"/>
              <a:t> from Yale) algorithm to determine photometric redshifts</a:t>
            </a:r>
          </a:p>
          <a:p>
            <a:r>
              <a:rPr lang="en-US" sz="2400" dirty="0"/>
              <a:t>Fit galaxy morphology using GALFIT, with a </a:t>
            </a:r>
            <a:r>
              <a:rPr lang="en-US" sz="2400" dirty="0" err="1"/>
              <a:t>bulge+disk</a:t>
            </a:r>
            <a:r>
              <a:rPr lang="en-US" sz="2400" dirty="0"/>
              <a:t> </a:t>
            </a:r>
            <a:r>
              <a:rPr lang="en-US" sz="2400" dirty="0" err="1"/>
              <a:t>Sersic</a:t>
            </a:r>
            <a:r>
              <a:rPr lang="en-US" sz="2400" dirty="0"/>
              <a:t> profile</a:t>
            </a: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7BB94D44-DA3E-F848-1877-AC14D608F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564427"/>
            <a:ext cx="968968" cy="1293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graph of a function&#10;&#10;Description automatically generated">
            <a:extLst>
              <a:ext uri="{FF2B5EF4-FFF2-40B4-BE49-F238E27FC236}">
                <a16:creationId xmlns:a16="http://schemas.microsoft.com/office/drawing/2014/main" id="{39A9590C-B3A6-ED65-03E0-BF4E195CD5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39" t="6985"/>
          <a:stretch/>
        </p:blipFill>
        <p:spPr>
          <a:xfrm>
            <a:off x="6840641" y="792448"/>
            <a:ext cx="4984516" cy="525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3058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965CA-F0BA-3E99-AC15-EF94529D2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711280" cy="1956841"/>
          </a:xfrm>
        </p:spPr>
        <p:txBody>
          <a:bodyPr anchor="b">
            <a:norm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Methods – Galaxy Fitting Strategy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5EB15D-74BB-77F6-3BA9-8EAC75B85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6432052" cy="3320668"/>
          </a:xfrm>
        </p:spPr>
        <p:txBody>
          <a:bodyPr>
            <a:noAutofit/>
          </a:bodyPr>
          <a:lstStyle/>
          <a:p>
            <a:r>
              <a:rPr lang="en-US" sz="2400" dirty="0"/>
              <a:t>Galaxies generally have multiple components</a:t>
            </a:r>
          </a:p>
          <a:p>
            <a:pPr lvl="1"/>
            <a:r>
              <a:rPr lang="en-US" sz="2000" dirty="0"/>
              <a:t>Disk</a:t>
            </a:r>
          </a:p>
          <a:p>
            <a:pPr lvl="1"/>
            <a:r>
              <a:rPr lang="en-US" sz="2000" dirty="0"/>
              <a:t>Bulge</a:t>
            </a:r>
          </a:p>
          <a:p>
            <a:pPr lvl="1"/>
            <a:r>
              <a:rPr lang="en-US" sz="2000" dirty="0"/>
              <a:t>Others? (e.g., spiral arms, bar structure, etc.)</a:t>
            </a:r>
          </a:p>
          <a:p>
            <a:r>
              <a:rPr lang="en-US" sz="2400" dirty="0"/>
              <a:t>Need to place constraints on fitting parameters</a:t>
            </a:r>
          </a:p>
          <a:p>
            <a:pPr lvl="1"/>
            <a:r>
              <a:rPr lang="en-US" sz="2000" dirty="0"/>
              <a:t>Assume position and position angle are the same between components</a:t>
            </a:r>
          </a:p>
          <a:p>
            <a:pPr lvl="1"/>
            <a:r>
              <a:rPr lang="en-US" sz="2000" dirty="0"/>
              <a:t>Assume they have similar brightness and axis ratio</a:t>
            </a:r>
          </a:p>
          <a:p>
            <a:pPr lvl="1"/>
            <a:r>
              <a:rPr lang="en-US" sz="2000" dirty="0"/>
              <a:t>Assume bulge component has a larger </a:t>
            </a:r>
            <a:r>
              <a:rPr lang="en-US" sz="2000" dirty="0" err="1"/>
              <a:t>Sersic</a:t>
            </a:r>
            <a:r>
              <a:rPr lang="en-US" sz="2000" dirty="0"/>
              <a:t> index than disk component</a:t>
            </a: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7BB94D44-DA3E-F848-1877-AC14D608F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564427"/>
            <a:ext cx="968968" cy="1293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undefined">
            <a:extLst>
              <a:ext uri="{FF2B5EF4-FFF2-40B4-BE49-F238E27FC236}">
                <a16:creationId xmlns:a16="http://schemas.microsoft.com/office/drawing/2014/main" id="{ACFD4B9B-3696-0308-8BE0-50A3DAF22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132" y="1103881"/>
            <a:ext cx="4992547" cy="4650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7A3AB6-AEE0-B9E4-FE86-03C52FD80C68}"/>
              </a:ext>
            </a:extLst>
          </p:cNvPr>
          <p:cNvSpPr txBox="1"/>
          <p:nvPr/>
        </p:nvSpPr>
        <p:spPr>
          <a:xfrm>
            <a:off x="9103765" y="6611779"/>
            <a:ext cx="32811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Image credit: https://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en.wikipedia.org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/wiki/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Sérsic_profile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3699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A9B4B-9CC5-4BAD-489D-677A0381E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CC042F4-657D-E022-3AAE-8E461E1CFD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70" cy="406399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C17A47-AC6C-467C-19D3-F1540032C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61177"/>
            <a:ext cx="12191970" cy="4063990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FD7425A1-CC82-19B6-2EE7-7722E37A3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564427"/>
            <a:ext cx="968968" cy="1293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15038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8262</TotalTime>
  <Words>523</Words>
  <Application>Microsoft Office PowerPoint</Application>
  <PresentationFormat>Widescreen</PresentationFormat>
  <Paragraphs>62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Cambria Math</vt:lpstr>
      <vt:lpstr>Office Theme</vt:lpstr>
      <vt:lpstr>Searching for Red Rings from Weak AGN with JWST NIRCam</vt:lpstr>
      <vt:lpstr>Active Galactic Nuclei (AGN)</vt:lpstr>
      <vt:lpstr>Circumgalactic Medium (CGM)</vt:lpstr>
      <vt:lpstr>Red Rings?</vt:lpstr>
      <vt:lpstr>Data – Clio Galaxy Cluster</vt:lpstr>
      <vt:lpstr>Data –  PLCK-G191 Protocluster</vt:lpstr>
      <vt:lpstr>Methods – Source Detection, SED Fitting, &amp; Galaxy Fitting</vt:lpstr>
      <vt:lpstr>Methods – Galaxy Fitting Strategy</vt:lpstr>
      <vt:lpstr>PowerPoint Presentation</vt:lpstr>
      <vt:lpstr>PowerPoint Presentation</vt:lpstr>
      <vt:lpstr>PowerPoint Presentation</vt:lpstr>
      <vt:lpstr>PowerPoint Presentation</vt:lpstr>
      <vt:lpstr>Red Rings?</vt:lpstr>
      <vt:lpstr>Conclusion</vt:lpstr>
      <vt:lpstr>Acknowledgements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Magellanic System Stars Identified in the SMACS J0723-73 JWST ERO Images</dc:title>
  <dc:creator>Jake Summers (Student)</dc:creator>
  <cp:lastModifiedBy>Michelle A. Coe</cp:lastModifiedBy>
  <cp:revision>53</cp:revision>
  <dcterms:created xsi:type="dcterms:W3CDTF">2023-04-07T04:51:43Z</dcterms:created>
  <dcterms:modified xsi:type="dcterms:W3CDTF">2024-04-09T22:04:27Z</dcterms:modified>
</cp:coreProperties>
</file>